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6"/>
  </p:notesMasterIdLst>
  <p:handoutMasterIdLst>
    <p:handoutMasterId r:id="rId17"/>
  </p:handoutMasterIdLst>
  <p:sldIdLst>
    <p:sldId id="295" r:id="rId2"/>
    <p:sldId id="304" r:id="rId3"/>
    <p:sldId id="290" r:id="rId4"/>
    <p:sldId id="292" r:id="rId5"/>
    <p:sldId id="294" r:id="rId6"/>
    <p:sldId id="291" r:id="rId7"/>
    <p:sldId id="296" r:id="rId8"/>
    <p:sldId id="302" r:id="rId9"/>
    <p:sldId id="298" r:id="rId10"/>
    <p:sldId id="297" r:id="rId11"/>
    <p:sldId id="301" r:id="rId12"/>
    <p:sldId id="300" r:id="rId13"/>
    <p:sldId id="303" r:id="rId14"/>
    <p:sldId id="2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551" autoAdjust="0"/>
  </p:normalViewPr>
  <p:slideViewPr>
    <p:cSldViewPr snapToGrid="0" snapToObjects="1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252ABE-77AA-4E67-AF61-774E2CFD7A93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4D9A0E9-89CD-4617-8191-20601027FB78}">
      <dgm:prSet phldrT="[Text]"/>
      <dgm:spPr/>
      <dgm:t>
        <a:bodyPr/>
        <a:lstStyle/>
        <a:p>
          <a:r>
            <a:rPr lang="en-US" b="1" dirty="0"/>
            <a:t> 1.DATA COLLECTION          </a:t>
          </a:r>
          <a:endParaRPr lang="en-IN" b="1" dirty="0"/>
        </a:p>
      </dgm:t>
    </dgm:pt>
    <dgm:pt modelId="{434E0584-A99D-41A4-9F86-718BAD2E38CD}" type="sibTrans" cxnId="{1FA77189-A844-487E-9721-0A523A5C4648}">
      <dgm:prSet/>
      <dgm:spPr/>
      <dgm:t>
        <a:bodyPr/>
        <a:lstStyle/>
        <a:p>
          <a:endParaRPr lang="en-IN"/>
        </a:p>
      </dgm:t>
    </dgm:pt>
    <dgm:pt modelId="{3211B73A-3809-4ADF-B85F-B2D476DCAD81}" type="parTrans" cxnId="{1FA77189-A844-487E-9721-0A523A5C4648}">
      <dgm:prSet/>
      <dgm:spPr/>
      <dgm:t>
        <a:bodyPr/>
        <a:lstStyle/>
        <a:p>
          <a:endParaRPr lang="en-IN"/>
        </a:p>
      </dgm:t>
    </dgm:pt>
    <dgm:pt modelId="{7EC5F6E9-3D9D-45AF-B2DC-AC6A04E22642}" type="pres">
      <dgm:prSet presAssocID="{83252ABE-77AA-4E67-AF61-774E2CFD7A93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036C3630-4611-47ED-A66E-D24CE0FB5E74}" type="pres">
      <dgm:prSet presAssocID="{83252ABE-77AA-4E67-AF61-774E2CFD7A93}" presName="Background" presStyleLbl="node1" presStyleIdx="0" presStyleCnt="1" custScaleY="91710" custLinFactNeighborX="1302" custLinFactNeighborY="-19022"/>
      <dgm:spPr>
        <a:solidFill>
          <a:schemeClr val="accent5">
            <a:lumMod val="75000"/>
          </a:schemeClr>
        </a:solidFill>
      </dgm:spPr>
    </dgm:pt>
    <dgm:pt modelId="{786D9F48-07DE-4802-9D1D-DA82E3399C17}" type="pres">
      <dgm:prSet presAssocID="{83252ABE-77AA-4E67-AF61-774E2CFD7A93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65C44A-4E15-4327-9CF3-7CAC94C8028E}" type="pres">
      <dgm:prSet presAssocID="{83252ABE-77AA-4E67-AF61-774E2CFD7A93}" presName="ParentText1" presStyleLbl="revTx" presStyleIdx="0" presStyleCnt="0">
        <dgm:presLayoutVars>
          <dgm:chMax val="1"/>
          <dgm:chPref val="1"/>
        </dgm:presLayoutVars>
      </dgm:prSet>
      <dgm:spPr/>
    </dgm:pt>
    <dgm:pt modelId="{38812ECE-E8E8-416B-9779-9ED8434D3CE7}" type="pres">
      <dgm:prSet presAssocID="{83252ABE-77AA-4E67-AF61-774E2CFD7A93}" presName="ParentShape1" presStyleLbl="alignImgPlace1" presStyleIdx="0" presStyleCnt="1" custScaleY="82900">
        <dgm:presLayoutVars/>
      </dgm:prSet>
      <dgm:spPr/>
    </dgm:pt>
  </dgm:ptLst>
  <dgm:cxnLst>
    <dgm:cxn modelId="{29EAB044-3E99-45B0-B671-27991CE70CBB}" type="presOf" srcId="{74D9A0E9-89CD-4617-8191-20601027FB78}" destId="{38812ECE-E8E8-416B-9779-9ED8434D3CE7}" srcOrd="1" destOrd="0" presId="urn:microsoft.com/office/officeart/2009/3/layout/OpposingIdeas"/>
    <dgm:cxn modelId="{DA30D546-CEB9-4FE8-9FF0-A7151DB14F9E}" type="presOf" srcId="{74D9A0E9-89CD-4617-8191-20601027FB78}" destId="{3965C44A-4E15-4327-9CF3-7CAC94C8028E}" srcOrd="0" destOrd="0" presId="urn:microsoft.com/office/officeart/2009/3/layout/OpposingIdeas"/>
    <dgm:cxn modelId="{1FA77189-A844-487E-9721-0A523A5C4648}" srcId="{83252ABE-77AA-4E67-AF61-774E2CFD7A93}" destId="{74D9A0E9-89CD-4617-8191-20601027FB78}" srcOrd="0" destOrd="0" parTransId="{3211B73A-3809-4ADF-B85F-B2D476DCAD81}" sibTransId="{434E0584-A99D-41A4-9F86-718BAD2E38CD}"/>
    <dgm:cxn modelId="{5D8971E1-D774-4C32-B70C-C005177C5E82}" type="presOf" srcId="{83252ABE-77AA-4E67-AF61-774E2CFD7A93}" destId="{7EC5F6E9-3D9D-45AF-B2DC-AC6A04E22642}" srcOrd="0" destOrd="0" presId="urn:microsoft.com/office/officeart/2009/3/layout/OpposingIdeas"/>
    <dgm:cxn modelId="{564ACC29-159E-41B8-9AEB-118935E6D50D}" type="presParOf" srcId="{7EC5F6E9-3D9D-45AF-B2DC-AC6A04E22642}" destId="{036C3630-4611-47ED-A66E-D24CE0FB5E74}" srcOrd="0" destOrd="0" presId="urn:microsoft.com/office/officeart/2009/3/layout/OpposingIdeas"/>
    <dgm:cxn modelId="{BA69D2EC-0520-45C1-9760-D30EB165B98A}" type="presParOf" srcId="{7EC5F6E9-3D9D-45AF-B2DC-AC6A04E22642}" destId="{786D9F48-07DE-4802-9D1D-DA82E3399C17}" srcOrd="1" destOrd="0" presId="urn:microsoft.com/office/officeart/2009/3/layout/OpposingIdeas"/>
    <dgm:cxn modelId="{5F77D67D-7BCC-42F2-83B8-72D7A3E44B0A}" type="presParOf" srcId="{7EC5F6E9-3D9D-45AF-B2DC-AC6A04E22642}" destId="{3965C44A-4E15-4327-9CF3-7CAC94C8028E}" srcOrd="2" destOrd="0" presId="urn:microsoft.com/office/officeart/2009/3/layout/OpposingIdeas"/>
    <dgm:cxn modelId="{A6ED577F-BB2B-4781-999C-2BD440E31381}" type="presParOf" srcId="{7EC5F6E9-3D9D-45AF-B2DC-AC6A04E22642}" destId="{38812ECE-E8E8-416B-9779-9ED8434D3CE7}" srcOrd="3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C3630-4611-47ED-A66E-D24CE0FB5E74}">
      <dsp:nvSpPr>
        <dsp:cNvPr id="0" name=""/>
        <dsp:cNvSpPr/>
      </dsp:nvSpPr>
      <dsp:spPr>
        <a:xfrm>
          <a:off x="3057351" y="401372"/>
          <a:ext cx="4037488" cy="3895340"/>
        </a:xfrm>
        <a:prstGeom prst="round2DiagRect">
          <a:avLst>
            <a:gd name="adj1" fmla="val 0"/>
            <a:gd name="adj2" fmla="val 1667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12ECE-E8E8-416B-9779-9ED8434D3CE7}">
      <dsp:nvSpPr>
        <dsp:cNvPr id="0" name=""/>
        <dsp:cNvSpPr/>
      </dsp:nvSpPr>
      <dsp:spPr>
        <a:xfrm rot="16200000">
          <a:off x="366102" y="1610339"/>
          <a:ext cx="3895833" cy="1253013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 1.DATA COLLECTION          </a:t>
          </a:r>
          <a:endParaRPr lang="en-IN" sz="2300" b="1" kern="1200" dirty="0"/>
        </a:p>
      </dsp:txBody>
      <dsp:txXfrm>
        <a:off x="555476" y="2114031"/>
        <a:ext cx="3517086" cy="624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12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goswamipriyanshu4290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63" y="43525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39273" y="4361717"/>
            <a:ext cx="10515600" cy="703135"/>
          </a:xfrm>
        </p:spPr>
        <p:txBody>
          <a:bodyPr>
            <a:normAutofit fontScale="25000" lnSpcReduction="20000"/>
          </a:bodyPr>
          <a:lstStyle/>
          <a:p>
            <a:pPr algn="l">
              <a:spcAft>
                <a:spcPts val="750"/>
              </a:spcAft>
            </a:pPr>
            <a:r>
              <a:rPr lang="en-IN" sz="12800" b="0" i="0" dirty="0">
                <a:effectLst/>
                <a:latin typeface="Arial" panose="020B0604020202020204" pitchFamily="34" charset="0"/>
              </a:rPr>
              <a:t>From</a:t>
            </a:r>
          </a:p>
          <a:p>
            <a:pPr algn="l">
              <a:spcAft>
                <a:spcPts val="750"/>
              </a:spcAft>
            </a:pPr>
            <a:r>
              <a:rPr lang="en-IN" sz="17600" b="0" i="0" dirty="0">
                <a:effectLst/>
                <a:latin typeface="Arial" panose="020B0604020202020204" pitchFamily="34" charset="0"/>
              </a:rPr>
              <a:t>Alpha Vantage</a:t>
            </a:r>
          </a:p>
          <a:p>
            <a:br>
              <a:rPr lang="en-IN" dirty="0"/>
            </a:b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73" y="2806588"/>
            <a:ext cx="6811109" cy="941406"/>
          </a:xfrm>
        </p:spPr>
        <p:txBody>
          <a:bodyPr/>
          <a:lstStyle/>
          <a:p>
            <a:r>
              <a:rPr lang="en-US" sz="4000" b="0" i="0" dirty="0">
                <a:effectLst/>
                <a:latin typeface="Arial" panose="020B0604020202020204" pitchFamily="34" charset="0"/>
              </a:rPr>
              <a:t>Collecting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0" i="0" dirty="0">
                <a:effectLst/>
                <a:latin typeface="Arial" panose="020B0604020202020204" pitchFamily="34" charset="0"/>
              </a:rPr>
              <a:t>historical stock market data</a:t>
            </a:r>
            <a:br>
              <a:rPr lang="en-US" sz="4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</a:br>
            <a:endParaRPr lang="en-US" sz="4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7DB3D4B-277E-177C-433C-9FAFE75B07A8}"/>
              </a:ext>
            </a:extLst>
          </p:cNvPr>
          <p:cNvSpPr txBox="1">
            <a:spLocks/>
          </p:cNvSpPr>
          <p:nvPr/>
        </p:nvSpPr>
        <p:spPr>
          <a:xfrm>
            <a:off x="4755713" y="5334285"/>
            <a:ext cx="7077456" cy="86868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latin typeface="Arial Black" panose="020B0A04020102020204" pitchFamily="34" charset="0"/>
              </a:rPr>
              <a:t>By- Priyanshu Goswami</a:t>
            </a:r>
          </a:p>
          <a:p>
            <a:r>
              <a:rPr lang="en-US" sz="7200" b="1" dirty="0">
                <a:latin typeface="Arial Black" panose="020B0A04020102020204" pitchFamily="34" charset="0"/>
              </a:rPr>
              <a:t>Data Science Intern, HackVeda</a:t>
            </a:r>
          </a:p>
          <a:p>
            <a:r>
              <a:rPr lang="en-US" sz="7200" b="1" dirty="0">
                <a:latin typeface="Arial Black" panose="020B0A04020102020204" pitchFamily="34" charset="0"/>
              </a:rPr>
              <a:t>Date: 28/11/2024</a:t>
            </a:r>
            <a:endParaRPr lang="en-IN" sz="7200" b="1" dirty="0"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28" name="Picture 4" descr="Hackveda">
            <a:extLst>
              <a:ext uri="{FF2B5EF4-FFF2-40B4-BE49-F238E27FC236}">
                <a16:creationId xmlns:a16="http://schemas.microsoft.com/office/drawing/2014/main" id="{8F4245B1-0B62-335B-C47D-6267B16A6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64" y="316639"/>
            <a:ext cx="2946889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ck Quote - Overview, History, Example, Importance">
            <a:extLst>
              <a:ext uri="{FF2B5EF4-FFF2-40B4-BE49-F238E27FC236}">
                <a16:creationId xmlns:a16="http://schemas.microsoft.com/office/drawing/2014/main" id="{5EB214BB-C9B7-DF45-6324-DD5295207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203" y="1125415"/>
            <a:ext cx="5246533" cy="40972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5ED7-492E-21BE-9F81-A93227A2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THE DATA:-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7294C-4D1C-7725-58FB-E452C3B872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1325" y="1917455"/>
            <a:ext cx="5564675" cy="4495800"/>
          </a:xfrm>
        </p:spPr>
        <p:txBody>
          <a:bodyPr>
            <a:normAutofit/>
          </a:bodyPr>
          <a:lstStyle/>
          <a:p>
            <a:r>
              <a:rPr lang="en-US" sz="2400" b="1" dirty="0"/>
              <a:t>Rohit saves the cleaned dataframes as CSV.</a:t>
            </a:r>
          </a:p>
          <a:p>
            <a:r>
              <a:rPr lang="en-US" sz="2400" b="1" dirty="0"/>
              <a:t>Benefits:</a:t>
            </a:r>
          </a:p>
          <a:p>
            <a:r>
              <a:rPr lang="en-US" sz="2400" b="1" dirty="0"/>
              <a:t>Data is ready for analysis.</a:t>
            </a:r>
          </a:p>
          <a:p>
            <a:r>
              <a:rPr lang="en-US" sz="2400" b="1" dirty="0"/>
              <a:t>Can be shared and reused for further research.</a:t>
            </a:r>
            <a:endParaRPr lang="en-IN" sz="2400" b="1" dirty="0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2EEF7273-10DE-BC1F-E52A-CABC612E0A58}"/>
              </a:ext>
            </a:extLst>
          </p:cNvPr>
          <p:cNvSpPr txBox="1">
            <a:spLocks/>
          </p:cNvSpPr>
          <p:nvPr/>
        </p:nvSpPr>
        <p:spPr>
          <a:xfrm>
            <a:off x="697523" y="1116892"/>
            <a:ext cx="5492262" cy="70313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Title:  Storing the Preprocessed Data Content:-</a:t>
            </a:r>
          </a:p>
        </p:txBody>
      </p:sp>
      <p:pic>
        <p:nvPicPr>
          <p:cNvPr id="5122" name="Picture 2" descr="Seven Ways to Optimize Memory Usage in Pandas | by Avi Chawla | Towards  Data Science">
            <a:extLst>
              <a:ext uri="{FF2B5EF4-FFF2-40B4-BE49-F238E27FC236}">
                <a16:creationId xmlns:a16="http://schemas.microsoft.com/office/drawing/2014/main" id="{9686F53C-D833-9751-FE20-882FE56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17685"/>
            <a:ext cx="5984630" cy="56622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2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5BB0-1804-B3CB-CDCF-E2181CFF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9" y="2088960"/>
            <a:ext cx="8201971" cy="2411919"/>
          </a:xfrm>
        </p:spPr>
        <p:txBody>
          <a:bodyPr/>
          <a:lstStyle/>
          <a:p>
            <a:r>
              <a:rPr lang="en-US" sz="4400" dirty="0"/>
              <a:t>CODE ANALYSIS &amp;     DEMONSTRATION:-</a:t>
            </a:r>
            <a:endParaRPr lang="en-IN" sz="4400" dirty="0"/>
          </a:p>
        </p:txBody>
      </p:sp>
      <p:pic>
        <p:nvPicPr>
          <p:cNvPr id="10242" name="Picture 2" descr="Developer Tester gifs - Find &amp; Share on GIPHY">
            <a:extLst>
              <a:ext uri="{FF2B5EF4-FFF2-40B4-BE49-F238E27FC236}">
                <a16:creationId xmlns:a16="http://schemas.microsoft.com/office/drawing/2014/main" id="{349BE0CA-EBAE-9F06-6457-6DAF098E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9060"/>
            <a:ext cx="4810760" cy="45643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E5E7-9BC2-4A2B-101B-28B55721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256644"/>
            <a:ext cx="10523531" cy="583800"/>
          </a:xfrm>
        </p:spPr>
        <p:txBody>
          <a:bodyPr/>
          <a:lstStyle/>
          <a:p>
            <a:r>
              <a:rPr lang="en-US" dirty="0"/>
              <a:t>CONCLUSION:-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9BE0-1230-A4FC-E9DD-BC7C525DDD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4647345" cy="44958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Rohit successfully collects and preprocesses the data for NSE and BSE.</a:t>
            </a:r>
          </a:p>
          <a:p>
            <a:r>
              <a:rPr lang="en-US" sz="2000" dirty="0"/>
              <a:t>He is now equipped with historical data to build predictive models.</a:t>
            </a:r>
          </a:p>
          <a:p>
            <a:r>
              <a:rPr lang="en-US" sz="2000" dirty="0"/>
              <a:t>This data will help Rohit make informed investment decisions</a:t>
            </a:r>
            <a:endParaRPr lang="en-IN" sz="2000" dirty="0"/>
          </a:p>
        </p:txBody>
      </p:sp>
      <p:pic>
        <p:nvPicPr>
          <p:cNvPr id="7172" name="Picture 4" descr="IPO subscription data: How to check on NSE and BSE">
            <a:extLst>
              <a:ext uri="{FF2B5EF4-FFF2-40B4-BE49-F238E27FC236}">
                <a16:creationId xmlns:a16="http://schemas.microsoft.com/office/drawing/2014/main" id="{85366CBF-EAFA-B291-78D8-A0B93DEDB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55" y="3881744"/>
            <a:ext cx="6005146" cy="28824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PO subscription data: How to check on NSE and BSE">
            <a:extLst>
              <a:ext uri="{FF2B5EF4-FFF2-40B4-BE49-F238E27FC236}">
                <a16:creationId xmlns:a16="http://schemas.microsoft.com/office/drawing/2014/main" id="{648AAB3D-5C99-8D2C-0621-119D8940E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08" y="701248"/>
            <a:ext cx="5884129" cy="30478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8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A965-570B-B8A9-C5C7-CF6278B6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REFERENCES:-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6F2163-FDAC-3576-08A6-53B3799F300F}"/>
              </a:ext>
            </a:extLst>
          </p:cNvPr>
          <p:cNvSpPr/>
          <p:nvPr/>
        </p:nvSpPr>
        <p:spPr>
          <a:xfrm>
            <a:off x="830269" y="1397977"/>
            <a:ext cx="9913931" cy="9935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CFF90-6448-9D51-276E-10B9CE7E6738}"/>
              </a:ext>
            </a:extLst>
          </p:cNvPr>
          <p:cNvSpPr/>
          <p:nvPr/>
        </p:nvSpPr>
        <p:spPr>
          <a:xfrm>
            <a:off x="830269" y="2628900"/>
            <a:ext cx="9913931" cy="10550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D7F82-21FC-E760-9AA3-0F8075404FF7}"/>
              </a:ext>
            </a:extLst>
          </p:cNvPr>
          <p:cNvSpPr/>
          <p:nvPr/>
        </p:nvSpPr>
        <p:spPr>
          <a:xfrm>
            <a:off x="830269" y="3903785"/>
            <a:ext cx="9913931" cy="116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F18A6-7171-67C4-B485-D61AEC38844B}"/>
              </a:ext>
            </a:extLst>
          </p:cNvPr>
          <p:cNvSpPr/>
          <p:nvPr/>
        </p:nvSpPr>
        <p:spPr>
          <a:xfrm>
            <a:off x="830269" y="1433077"/>
            <a:ext cx="893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3398E-5735-98CA-1DBF-EB7E848D3255}"/>
              </a:ext>
            </a:extLst>
          </p:cNvPr>
          <p:cNvSpPr/>
          <p:nvPr/>
        </p:nvSpPr>
        <p:spPr>
          <a:xfrm>
            <a:off x="830269" y="2694773"/>
            <a:ext cx="893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3907EA-7D7A-060D-AF1E-F35410F60A76}"/>
              </a:ext>
            </a:extLst>
          </p:cNvPr>
          <p:cNvSpPr/>
          <p:nvPr/>
        </p:nvSpPr>
        <p:spPr>
          <a:xfrm>
            <a:off x="892765" y="3921369"/>
            <a:ext cx="893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37BB8-E70F-2331-6A03-A5C53A6C468B}"/>
              </a:ext>
            </a:extLst>
          </p:cNvPr>
          <p:cNvSpPr txBox="1"/>
          <p:nvPr/>
        </p:nvSpPr>
        <p:spPr>
          <a:xfrm>
            <a:off x="1635369" y="1626535"/>
            <a:ext cx="925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http://localhost:8888/notebooks/Collecting%20historical%20stock%20market%20data%20from%20Alpha%20Vantage.ipynb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D9157-46D0-A750-8BE6-ED3734949FBC}"/>
              </a:ext>
            </a:extLst>
          </p:cNvPr>
          <p:cNvSpPr txBox="1"/>
          <p:nvPr/>
        </p:nvSpPr>
        <p:spPr>
          <a:xfrm>
            <a:off x="1635369" y="2729941"/>
            <a:ext cx="9012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https://www.hackveda.in/intern-tracker/video-reference.php?g=Collecting%20historical%20stock%20market%20data%20from%20Alpha%20Vantage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5A68D-1C5C-5466-9A46-5EA4E12B0D88}"/>
              </a:ext>
            </a:extLst>
          </p:cNvPr>
          <p:cNvSpPr txBox="1"/>
          <p:nvPr/>
        </p:nvSpPr>
        <p:spPr>
          <a:xfrm>
            <a:off x="1785959" y="4167554"/>
            <a:ext cx="855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https://www.alphavantage.co/documentation/</a:t>
            </a:r>
          </a:p>
        </p:txBody>
      </p:sp>
      <p:pic>
        <p:nvPicPr>
          <p:cNvPr id="8194" name="Picture 2" descr="Writing a research paper (5) – the bibliography | The Data Blog">
            <a:extLst>
              <a:ext uri="{FF2B5EF4-FFF2-40B4-BE49-F238E27FC236}">
                <a16:creationId xmlns:a16="http://schemas.microsoft.com/office/drawing/2014/main" id="{64CC2B1A-7752-7ABC-0886-92BFA135E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112" y="5231465"/>
            <a:ext cx="2552700" cy="14701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49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09FB-A4CB-1151-44A9-8096F862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585" y="3624098"/>
            <a:ext cx="10523531" cy="583800"/>
          </a:xfrm>
        </p:spPr>
        <p:txBody>
          <a:bodyPr/>
          <a:lstStyle/>
          <a:p>
            <a:r>
              <a:rPr lang="en-US" sz="9600" dirty="0"/>
              <a:t>THANK YOU</a:t>
            </a:r>
            <a:endParaRPr lang="en-IN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6B3D4-FE40-F863-5AB2-82934E36281B}"/>
              </a:ext>
            </a:extLst>
          </p:cNvPr>
          <p:cNvSpPr txBox="1"/>
          <p:nvPr/>
        </p:nvSpPr>
        <p:spPr>
          <a:xfrm>
            <a:off x="3596055" y="1936525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Q &amp; A: </a:t>
            </a:r>
            <a:r>
              <a:rPr lang="en-US" dirty="0">
                <a:solidFill>
                  <a:schemeClr val="bg2"/>
                </a:solidFill>
                <a:hlinkClick r:id="rId2"/>
              </a:rPr>
              <a:t>goswamipriyanshu4290@gmail.com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         : +91 6264664290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9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33A4-36C9-EFC2-811F-8686CEB1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OF CONTENT:-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9186-5C61-04BC-68F1-80C1576E69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1. HOOK STORY.</a:t>
            </a:r>
          </a:p>
          <a:p>
            <a:r>
              <a:rPr lang="en-IN" dirty="0"/>
              <a:t>2. THE OBJECTIVE.</a:t>
            </a:r>
          </a:p>
          <a:p>
            <a:r>
              <a:rPr lang="en-IN" dirty="0"/>
              <a:t>3. API</a:t>
            </a:r>
          </a:p>
          <a:p>
            <a:r>
              <a:rPr lang="en-IN" dirty="0"/>
              <a:t>4. GETTING START.</a:t>
            </a:r>
          </a:p>
          <a:p>
            <a:r>
              <a:rPr lang="en-IN" dirty="0"/>
              <a:t>5. MAKE API CALL.</a:t>
            </a:r>
          </a:p>
          <a:p>
            <a:r>
              <a:rPr lang="en-IN" dirty="0"/>
              <a:t>6. STEPS.</a:t>
            </a:r>
          </a:p>
          <a:p>
            <a:r>
              <a:rPr lang="en-IN" dirty="0"/>
              <a:t>7. PROJECT GOAL.</a:t>
            </a:r>
          </a:p>
          <a:p>
            <a:r>
              <a:rPr lang="en-IN" dirty="0"/>
              <a:t>8. SAVING DATA.</a:t>
            </a:r>
          </a:p>
          <a:p>
            <a:r>
              <a:rPr lang="en-IN" dirty="0"/>
              <a:t>9. DEMONSTRATION.</a:t>
            </a:r>
          </a:p>
          <a:p>
            <a:r>
              <a:rPr lang="en-IN" dirty="0"/>
              <a:t>10. CONCLUSION.</a:t>
            </a:r>
          </a:p>
          <a:p>
            <a:r>
              <a:rPr lang="en-IN" dirty="0"/>
              <a:t>11. REFERENCE.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0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5287" y="1407193"/>
            <a:ext cx="5772760" cy="4495765"/>
          </a:xfrm>
        </p:spPr>
        <p:txBody>
          <a:bodyPr/>
          <a:lstStyle/>
          <a:p>
            <a:r>
              <a:rPr lang="en-US" altLang="ja-JP" sz="2000" b="1" dirty="0"/>
              <a:t>Title:</a:t>
            </a:r>
            <a:r>
              <a:rPr lang="en-US" altLang="ja-JP" dirty="0"/>
              <a:t> </a:t>
            </a:r>
            <a:r>
              <a:rPr lang="en-US" altLang="ja-JP" sz="2400" dirty="0"/>
              <a:t>Rohit</a:t>
            </a:r>
            <a:r>
              <a:rPr lang="en-US" altLang="ja-JP" dirty="0"/>
              <a:t> </a:t>
            </a:r>
            <a:r>
              <a:rPr lang="en-US" altLang="ja-JP" sz="2000" dirty="0"/>
              <a:t>Investment Journey</a:t>
            </a:r>
          </a:p>
          <a:p>
            <a:r>
              <a:rPr lang="en-US" altLang="ja-JP" dirty="0"/>
              <a:t>Meet Rohit, a passionate data enthusiast and a determined investor-in-the-making.</a:t>
            </a:r>
          </a:p>
          <a:p>
            <a:r>
              <a:rPr lang="en-US" altLang="ja-JP" dirty="0"/>
              <a:t>Rohit is on a mission to decode the complexities of the Indian stock market to make smarter investment decisions.</a:t>
            </a:r>
          </a:p>
          <a:p>
            <a:r>
              <a:rPr lang="en-US" altLang="ja-JP" dirty="0"/>
              <a:t>He strongly believes that diving deep into historical stock data holds the key to uncovering market trends and forecasting future movements with confidence.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HOOK STORY:-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EB043-2F70-916A-FDB5-C8DB4A4A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38" y="1149983"/>
            <a:ext cx="5556739" cy="4752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040" y="1363231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Title: Task Overview :</a:t>
            </a:r>
          </a:p>
          <a:p>
            <a:r>
              <a:rPr lang="en-US" dirty="0"/>
              <a:t>Rohit Goal : Collect and preprocess historical stock market data</a:t>
            </a:r>
          </a:p>
          <a:p>
            <a:r>
              <a:rPr lang="en-US" dirty="0"/>
              <a:t>Deliverables:</a:t>
            </a:r>
          </a:p>
          <a:p>
            <a:r>
              <a:rPr lang="en-US" dirty="0"/>
              <a:t>1. A Python script for automated data collection.</a:t>
            </a:r>
          </a:p>
          <a:p>
            <a:r>
              <a:rPr lang="en-US" dirty="0"/>
              <a:t>2. Preprocessed and cleaned dataframes saved in CSV format.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OBJECTIVE:-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 descr="Mastering Stock Price Prediction Using Deep Learning Models: A  Comprehensive Guide | by SOHEL RANA | Medium">
            <a:extLst>
              <a:ext uri="{FF2B5EF4-FFF2-40B4-BE49-F238E27FC236}">
                <a16:creationId xmlns:a16="http://schemas.microsoft.com/office/drawing/2014/main" id="{379011CC-767B-E3E3-6D58-5D8F18667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0"/>
            <a:ext cx="54844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699815" y="1088212"/>
            <a:ext cx="7355911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915302" y="101966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44157" y="2448198"/>
            <a:ext cx="6317580" cy="2826095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/>
              <a:t>An API (Application Programming Interface) enables communication between different software applications.</a:t>
            </a:r>
          </a:p>
          <a:p>
            <a:r>
              <a:rPr lang="en-US" altLang="ja-JP" dirty="0"/>
              <a:t>It facilitates integration by allowing one application to use features or data from another.</a:t>
            </a:r>
          </a:p>
          <a:p>
            <a:r>
              <a:rPr lang="en-US" altLang="ja-JP" dirty="0"/>
              <a:t>APIs save development time by providing ready-to-use functionalities from other systems.</a:t>
            </a:r>
          </a:p>
          <a:p>
            <a:r>
              <a:rPr lang="en-US" altLang="ja-JP" dirty="0"/>
              <a:t>For instance, Raj leverages the Alpha Vantage API to retrieve stock market data for his project.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359" y="1335540"/>
            <a:ext cx="6044503" cy="583800"/>
          </a:xfrm>
        </p:spPr>
        <p:txBody>
          <a:bodyPr/>
          <a:lstStyle/>
          <a:p>
            <a:r>
              <a:rPr lang="en-US" dirty="0"/>
              <a:t>API:-</a:t>
            </a:r>
          </a:p>
        </p:txBody>
      </p:sp>
      <p:pic>
        <p:nvPicPr>
          <p:cNvPr id="2050" name="Picture 2" descr="Docs | GIPHY Developers">
            <a:extLst>
              <a:ext uri="{FF2B5EF4-FFF2-40B4-BE49-F238E27FC236}">
                <a16:creationId xmlns:a16="http://schemas.microsoft.com/office/drawing/2014/main" id="{444B273F-8FF2-0025-3A45-2F2F1D825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1" y="85856"/>
            <a:ext cx="4674577" cy="3083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 API - Gradient - Wired - Lordicon">
            <a:extLst>
              <a:ext uri="{FF2B5EF4-FFF2-40B4-BE49-F238E27FC236}">
                <a16:creationId xmlns:a16="http://schemas.microsoft.com/office/drawing/2014/main" id="{734CBF57-52EF-BD98-604C-BF4B31C6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0" y="3308624"/>
            <a:ext cx="3810000" cy="35569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GETTING STARTED:-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7523" y="2166884"/>
            <a:ext cx="4991100" cy="4277878"/>
          </a:xfrm>
        </p:spPr>
        <p:txBody>
          <a:bodyPr>
            <a:noAutofit/>
          </a:bodyPr>
          <a:lstStyle/>
          <a:p>
            <a:r>
              <a:rPr lang="en-US" sz="1600" dirty="0"/>
              <a:t>Rohit requires reliable data for his project.</a:t>
            </a:r>
          </a:p>
          <a:p>
            <a:r>
              <a:rPr lang="en-US" sz="1600" dirty="0"/>
              <a:t>Solution: Utilize the Alpha Vantage API for accurate data.</a:t>
            </a:r>
          </a:p>
          <a:p>
            <a:r>
              <a:rPr lang="en-US" sz="1600" dirty="0"/>
              <a:t>Action Plan:</a:t>
            </a:r>
          </a:p>
          <a:p>
            <a:r>
              <a:rPr lang="en-US" sz="1600" dirty="0"/>
              <a:t>1. Raj registers for a free API key on the Alpha Vantage website.</a:t>
            </a:r>
          </a:p>
          <a:p>
            <a:r>
              <a:rPr lang="en-US" sz="1600" dirty="0"/>
              <a:t>2. The key will grant access to essential data for his application.</a:t>
            </a:r>
            <a:endParaRPr lang="ja-JP" altLang="en-US" sz="16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523" y="1271722"/>
            <a:ext cx="5492262" cy="703135"/>
          </a:xfrm>
        </p:spPr>
        <p:txBody>
          <a:bodyPr>
            <a:normAutofit/>
          </a:bodyPr>
          <a:lstStyle/>
          <a:p>
            <a:r>
              <a:rPr lang="en-US" dirty="0"/>
              <a:t>Title: Acquiring an API Key Content:</a:t>
            </a:r>
          </a:p>
        </p:txBody>
      </p:sp>
      <p:pic>
        <p:nvPicPr>
          <p:cNvPr id="3074" name="Picture 2" descr="Leveraging the Potential of Public APIs: A Step-by-Step Guide to Enhance  Your Project | by Samin Chandeepa (Adomic Arts) | Medium">
            <a:extLst>
              <a:ext uri="{FF2B5EF4-FFF2-40B4-BE49-F238E27FC236}">
                <a16:creationId xmlns:a16="http://schemas.microsoft.com/office/drawing/2014/main" id="{EF81E996-E817-887D-E23D-619292872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94" y="1082920"/>
            <a:ext cx="5333267" cy="5238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 build="p"/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API CALLS:-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78539C-171C-CBD2-2A7A-A799E22F5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2147" y="1744059"/>
            <a:ext cx="5676045" cy="4495800"/>
          </a:xfrm>
        </p:spPr>
        <p:txBody>
          <a:bodyPr>
            <a:noAutofit/>
          </a:bodyPr>
          <a:lstStyle/>
          <a:p>
            <a:r>
              <a:rPr lang="en-US" sz="1400" b="1" dirty="0">
                <a:latin typeface="Bahnschrift SemiBold SemiConden" panose="020B0502040204020203" pitchFamily="34" charset="0"/>
              </a:rPr>
              <a:t>Steps to Follow:</a:t>
            </a:r>
          </a:p>
          <a:p>
            <a:r>
              <a:rPr lang="en-US" sz="1400" b="1" dirty="0">
                <a:latin typeface="Bahnschrift SemiBold SemiConden" panose="020B0502040204020203" pitchFamily="34" charset="0"/>
              </a:rPr>
              <a:t>1. Use the Alpha Vantage API to fetch stock market data.</a:t>
            </a:r>
          </a:p>
          <a:p>
            <a:r>
              <a:rPr lang="en-US" sz="1400" b="1" dirty="0">
                <a:latin typeface="Bahnschrift SemiBold SemiConden" panose="020B0502040204020203" pitchFamily="34" charset="0"/>
              </a:rPr>
              <a:t>2. Endpoints for accessing data for NSE and BSE indices are:</a:t>
            </a:r>
          </a:p>
          <a:p>
            <a:r>
              <a:rPr lang="en-US" sz="1400" b="1" dirty="0">
                <a:latin typeface="Bahnschrift SemiBold SemiConden" panose="020B0502040204020203" pitchFamily="34" charset="0"/>
              </a:rPr>
              <a:t>NSE Endpoint:</a:t>
            </a:r>
          </a:p>
          <a:p>
            <a:r>
              <a:rPr lang="en-US" sz="1400" b="1" dirty="0">
                <a:latin typeface="Bahnschrift SemiBold SemiConden" panose="020B0502040204020203" pitchFamily="34" charset="0"/>
              </a:rPr>
              <a:t>https://www.alphavantage.co/query?function=TIME_SERIES_DAILY_ADJUSTED&amp;symbol=NSE&amp;apikey=YOUR_API_KEY</a:t>
            </a:r>
          </a:p>
          <a:p>
            <a:r>
              <a:rPr lang="en-US" sz="1400" b="1" dirty="0">
                <a:latin typeface="Bahnschrift SemiBold SemiConden" panose="020B0502040204020203" pitchFamily="34" charset="0"/>
              </a:rPr>
              <a:t>BSE Endpoint: https://www.alphavantage.co/query?function=TIME_SERIES_DAILY_ADJUSTED&amp;symbol=BSE&amp;apikey=YOUR_API_KEY</a:t>
            </a:r>
          </a:p>
          <a:p>
            <a:r>
              <a:rPr lang="en-US" sz="1400" b="1" dirty="0">
                <a:latin typeface="Bahnschrift SemiBold SemiConden" panose="020B0502040204020203" pitchFamily="34" charset="0"/>
              </a:rPr>
              <a:t>3. Replace YOUR_API_KEY with your unique Alpha Vantage API key to access the data.</a:t>
            </a:r>
            <a:endParaRPr lang="en-IN" sz="14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D6238E95-7838-508A-2463-132B2D8C3771}"/>
              </a:ext>
            </a:extLst>
          </p:cNvPr>
          <p:cNvSpPr txBox="1">
            <a:spLocks/>
          </p:cNvSpPr>
          <p:nvPr/>
        </p:nvSpPr>
        <p:spPr>
          <a:xfrm>
            <a:off x="697523" y="1116892"/>
            <a:ext cx="5492262" cy="70313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Title: Retrieving Stock Market Data with Alpha Vantage API:-</a:t>
            </a:r>
          </a:p>
        </p:txBody>
      </p:sp>
      <p:pic>
        <p:nvPicPr>
          <p:cNvPr id="4098" name="Picture 2" descr="Stock Market GIFs | Tenor">
            <a:extLst>
              <a:ext uri="{FF2B5EF4-FFF2-40B4-BE49-F238E27FC236}">
                <a16:creationId xmlns:a16="http://schemas.microsoft.com/office/drawing/2014/main" id="{EECFBE8B-928F-873F-9461-37BB97B5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09" y="956895"/>
            <a:ext cx="5492261" cy="53471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0F1C-96AA-7A43-1521-A02683AD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STPES:-</a:t>
            </a:r>
            <a:endParaRPr lang="en-IN" dirty="0"/>
          </a:p>
        </p:txBody>
      </p:sp>
      <p:pic>
        <p:nvPicPr>
          <p:cNvPr id="9218" name="Picture 2" descr="Data Collection: The Key to Insights | BotPenguin">
            <a:extLst>
              <a:ext uri="{FF2B5EF4-FFF2-40B4-BE49-F238E27FC236}">
                <a16:creationId xmlns:a16="http://schemas.microsoft.com/office/drawing/2014/main" id="{C567065B-995F-D5D6-227A-195D383E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9" y="1247958"/>
            <a:ext cx="4629754" cy="2093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1E9FCA-8521-24E8-EC54-BAADE40BD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7" y="1247958"/>
            <a:ext cx="4923693" cy="20931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22" name="Picture 6" descr="Saving Data in Ionic">
            <a:extLst>
              <a:ext uri="{FF2B5EF4-FFF2-40B4-BE49-F238E27FC236}">
                <a16:creationId xmlns:a16="http://schemas.microsoft.com/office/drawing/2014/main" id="{8E75930E-5019-AC5B-ADAD-EE2031193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311" y="3924437"/>
            <a:ext cx="5741377" cy="2458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FF702C-31DF-403D-371E-41EB1CE339B2}"/>
              </a:ext>
            </a:extLst>
          </p:cNvPr>
          <p:cNvSpPr/>
          <p:nvPr/>
        </p:nvSpPr>
        <p:spPr>
          <a:xfrm>
            <a:off x="13850" y="1415149"/>
            <a:ext cx="9060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E5724-0F66-61EE-3B41-2300C9EC9E72}"/>
              </a:ext>
            </a:extLst>
          </p:cNvPr>
          <p:cNvSpPr/>
          <p:nvPr/>
        </p:nvSpPr>
        <p:spPr>
          <a:xfrm>
            <a:off x="5555068" y="1322762"/>
            <a:ext cx="9060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E5509-663D-C70E-9CE9-C15803D52811}"/>
              </a:ext>
            </a:extLst>
          </p:cNvPr>
          <p:cNvSpPr/>
          <p:nvPr/>
        </p:nvSpPr>
        <p:spPr>
          <a:xfrm>
            <a:off x="2389838" y="4231892"/>
            <a:ext cx="9060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56875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6603-D412-C75B-9F6B-A06226D7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GOALS:-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262CF6-4164-2793-4C00-BEE85B8890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831009"/>
              </p:ext>
            </p:extLst>
          </p:nvPr>
        </p:nvGraphicFramePr>
        <p:xfrm>
          <a:off x="-1429708" y="1318166"/>
          <a:ext cx="8729785" cy="5393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D5CF144-EE58-2476-E8B1-D37606E26AD4}"/>
              </a:ext>
            </a:extLst>
          </p:cNvPr>
          <p:cNvSpPr/>
          <p:nvPr/>
        </p:nvSpPr>
        <p:spPr>
          <a:xfrm>
            <a:off x="1627631" y="1874728"/>
            <a:ext cx="3822193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Title:</a:t>
            </a:r>
          </a:p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Writing the python script content:</a:t>
            </a:r>
          </a:p>
          <a:p>
            <a:pPr algn="ctr"/>
            <a:endParaRPr 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Rohit writes a python script using request and pandas.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Steps: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 necessary li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braries.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functions to call the API and retrieve data.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the data in pandas dataframes.</a:t>
            </a: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233D0E-1527-6656-D5A8-F3D14E74D5E4}"/>
              </a:ext>
            </a:extLst>
          </p:cNvPr>
          <p:cNvGrpSpPr/>
          <p:nvPr/>
        </p:nvGrpSpPr>
        <p:grpSpPr>
          <a:xfrm rot="10800000">
            <a:off x="5889278" y="1706880"/>
            <a:ext cx="1108388" cy="3962857"/>
            <a:chOff x="8797888" y="1308016"/>
            <a:chExt cx="1108388" cy="3962857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D9E9C486-C39B-6F15-63D7-16B457A2B964}"/>
                </a:ext>
              </a:extLst>
            </p:cNvPr>
            <p:cNvSpPr/>
            <p:nvPr/>
          </p:nvSpPr>
          <p:spPr>
            <a:xfrm rot="5400000">
              <a:off x="7401362" y="2765959"/>
              <a:ext cx="3901440" cy="1108388"/>
            </a:xfrm>
            <a:prstGeom prst="rightArrow">
              <a:avLst>
                <a:gd name="adj1" fmla="val 49830"/>
                <a:gd name="adj2" fmla="val 6066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Arrow: Right 4">
              <a:extLst>
                <a:ext uri="{FF2B5EF4-FFF2-40B4-BE49-F238E27FC236}">
                  <a16:creationId xmlns:a16="http://schemas.microsoft.com/office/drawing/2014/main" id="{CB55E83D-D82B-2E34-4383-D207BFB972B6}"/>
                </a:ext>
              </a:extLst>
            </p:cNvPr>
            <p:cNvSpPr txBox="1"/>
            <p:nvPr/>
          </p:nvSpPr>
          <p:spPr>
            <a:xfrm rot="5400000">
              <a:off x="7568877" y="2815066"/>
              <a:ext cx="3566409" cy="5523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1" kern="1200" dirty="0">
                  <a:solidFill>
                    <a:schemeClr val="tx1"/>
                  </a:solidFill>
                </a:rPr>
                <a:t>2.DATA PREPROCESSING</a:t>
              </a:r>
              <a:endParaRPr lang="en-IN" sz="1900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4A69A6CD-5571-69FC-3C7F-A798B52EEF12}"/>
              </a:ext>
            </a:extLst>
          </p:cNvPr>
          <p:cNvSpPr/>
          <p:nvPr/>
        </p:nvSpPr>
        <p:spPr>
          <a:xfrm>
            <a:off x="7186216" y="1874728"/>
            <a:ext cx="4280360" cy="3895340"/>
          </a:xfrm>
          <a:prstGeom prst="round2DiagRect">
            <a:avLst>
              <a:gd name="adj1" fmla="val 0"/>
              <a:gd name="adj2" fmla="val 1667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DD3B0E-5181-FA5F-9E7E-40933738D2E4}"/>
              </a:ext>
            </a:extLst>
          </p:cNvPr>
          <p:cNvSpPr/>
          <p:nvPr/>
        </p:nvSpPr>
        <p:spPr>
          <a:xfrm>
            <a:off x="7415299" y="2185623"/>
            <a:ext cx="3822193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Title:</a:t>
            </a:r>
          </a:p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Cleaning the Data Content:-</a:t>
            </a:r>
          </a:p>
          <a:p>
            <a:pPr algn="ctr"/>
            <a:endParaRPr 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Rohit ensures the data clean and ready for analysis.</a:t>
            </a:r>
          </a:p>
          <a:p>
            <a:pPr algn="ctr"/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 handles missing values: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Uses fill no. 0 to fill missing values.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Uses drop no. 0 to removes rows with missing data.</a:t>
            </a: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Rohit ensures data consistency and </a:t>
            </a:r>
          </a:p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Accuracy.</a:t>
            </a: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6" name="Picture 2" descr="Data Gathering gifs - Find &amp; Share on GIPHY">
            <a:extLst>
              <a:ext uri="{FF2B5EF4-FFF2-40B4-BE49-F238E27FC236}">
                <a16:creationId xmlns:a16="http://schemas.microsoft.com/office/drawing/2014/main" id="{7D5CB0B1-9ADC-2AB6-022A-40248534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051" y="603791"/>
            <a:ext cx="1905000" cy="11030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ata Cleaning – The Last Byte Blog – Medium">
            <a:extLst>
              <a:ext uri="{FF2B5EF4-FFF2-40B4-BE49-F238E27FC236}">
                <a16:creationId xmlns:a16="http://schemas.microsoft.com/office/drawing/2014/main" id="{36F54D61-58CF-7347-4BDD-9ECB73037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0" r="20440"/>
          <a:stretch/>
        </p:blipFill>
        <p:spPr bwMode="auto">
          <a:xfrm>
            <a:off x="7472229" y="94889"/>
            <a:ext cx="3822194" cy="17468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4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311</TotalTime>
  <Words>721</Words>
  <Application>Microsoft Office PowerPoint</Application>
  <PresentationFormat>Widescreen</PresentationFormat>
  <Paragraphs>106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Meiryo UI</vt:lpstr>
      <vt:lpstr>MingLiU</vt:lpstr>
      <vt:lpstr>Arial</vt:lpstr>
      <vt:lpstr>Arial Black</vt:lpstr>
      <vt:lpstr>Bahnschrift SemiBold SemiConden</vt:lpstr>
      <vt:lpstr>Calibri</vt:lpstr>
      <vt:lpstr>Wingdings</vt:lpstr>
      <vt:lpstr>Bold Tech</vt:lpstr>
      <vt:lpstr>Collecting historical stock market data </vt:lpstr>
      <vt:lpstr>TABLE OF CONTENT:-</vt:lpstr>
      <vt:lpstr>HOOK STORY:-</vt:lpstr>
      <vt:lpstr>THE OBJECTIVE:-</vt:lpstr>
      <vt:lpstr>API:-</vt:lpstr>
      <vt:lpstr>GETTING STARTED:-</vt:lpstr>
      <vt:lpstr>MAKING API CALLS:-</vt:lpstr>
      <vt:lpstr>STPES:-</vt:lpstr>
      <vt:lpstr>PROJECT GOALS:-</vt:lpstr>
      <vt:lpstr>SAVING THE DATA:-</vt:lpstr>
      <vt:lpstr>CODE ANALYSIS &amp;     DEMONSTRATION:-</vt:lpstr>
      <vt:lpstr>CONCLUSION:-</vt:lpstr>
      <vt:lpstr>REFERENCES:-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priyanshu goswami</dc:creator>
  <cp:lastModifiedBy>priyanshu goswami</cp:lastModifiedBy>
  <cp:revision>23</cp:revision>
  <dcterms:created xsi:type="dcterms:W3CDTF">2024-11-27T16:58:59Z</dcterms:created>
  <dcterms:modified xsi:type="dcterms:W3CDTF">2024-12-04T12:02:51Z</dcterms:modified>
</cp:coreProperties>
</file>